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71" r:id="rId4"/>
    <p:sldId id="268" r:id="rId5"/>
    <p:sldId id="260" r:id="rId6"/>
    <p:sldId id="272" r:id="rId7"/>
    <p:sldId id="277" r:id="rId8"/>
    <p:sldId id="278" r:id="rId9"/>
    <p:sldId id="263" r:id="rId10"/>
    <p:sldId id="264" r:id="rId11"/>
    <p:sldId id="276" r:id="rId12"/>
    <p:sldId id="273" r:id="rId13"/>
    <p:sldId id="275" r:id="rId14"/>
    <p:sldId id="265" r:id="rId15"/>
    <p:sldId id="274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04EC"/>
    <a:srgbClr val="3399FF"/>
    <a:srgbClr val="873AC0"/>
    <a:srgbClr val="9D630D"/>
    <a:srgbClr val="CCEE02"/>
    <a:srgbClr val="E907AE"/>
    <a:srgbClr val="A4066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6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031F91-41C2-439C-92DB-0F17230F7379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F2F5B7-B7DD-4FBF-B50E-70BCB0FA7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994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F5B7-B7DD-4FBF-B50E-70BCB0FA7EF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719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F5B7-B7DD-4FBF-B50E-70BCB0FA7EF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719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AB0777-4C60-462E-A92C-CDAFD498799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EAB0777-4C60-462E-A92C-CDAFD498799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EAB0777-4C60-462E-A92C-CDAFD498799C}" type="datetimeFigureOut">
              <a:rPr lang="en-US" smtClean="0"/>
              <a:t>8/27/2015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.uk/url?sa=i&amp;rct=j&amp;q=generating+ideas&amp;source=images&amp;cd=&amp;cad=rja&amp;uact=8&amp;ved=0CAcQjRw&amp;url=http://www.business2community.com/mobile-apps/generating-app-ideas-0723033&amp;ei=lsftVL_2H4zUas6jgPAB&amp;psig=AFQjCNEP7gvgZ4-Ey5UqbFQBCDbTmxvUnQ&amp;ust=1424955669131002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://www.google.co.uk/url?sa=i&amp;rct=j&amp;q=ideas&amp;source=images&amp;cd=&amp;cad=rja&amp;uact=8&amp;ved=0CAcQjRw&amp;url=http://www.business2community.com/strategy/10-ways-to-build-an-idea-factory-within-your-organization-0489150&amp;ei=ZMztVKylCNftaP_6gIgC&amp;psig=AFQjCNGdpf9CPvo2DqvcCAPtl3Lt0XKtNQ&amp;ust=1424956887078654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google.co.uk/url?sa=i&amp;rct=j&amp;q=the+design+process&amp;source=images&amp;cd=&amp;cad=rja&amp;uact=8&amp;ved=0CAcQjRw&amp;url=http://www.openlawlab.com/2014/07/16/designers-mindsets-sketchnote-design-process/&amp;ei=y8TtVIO_A8HpUsGpgbgF&amp;psig=AFQjCNGrtnNpSLX4xO2csGTrhsxj3IAXcw&amp;ust=1424954940607016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forbes.com/sites/alanhall/2013/01/29/10-simple-product-ideas-that-made-billions-infographic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creatingminds.org/tools/mind-mapping.htm" TargetMode="External"/><Relationship Id="rId13" Type="http://schemas.openxmlformats.org/officeDocument/2006/relationships/hyperlink" Target="http://creatingminds.org/tools/random_words.htm" TargetMode="External"/><Relationship Id="rId3" Type="http://schemas.openxmlformats.org/officeDocument/2006/relationships/hyperlink" Target="http://creatingminds.org/tools/brainmapping.htm" TargetMode="External"/><Relationship Id="rId7" Type="http://schemas.openxmlformats.org/officeDocument/2006/relationships/hyperlink" Target="http://creatingminds.org/articles/lateral_thinking.htm" TargetMode="External"/><Relationship Id="rId12" Type="http://schemas.openxmlformats.org/officeDocument/2006/relationships/hyperlink" Target="http://creatingminds.org/tools/psi.htm" TargetMode="External"/><Relationship Id="rId2" Type="http://schemas.openxmlformats.org/officeDocument/2006/relationships/hyperlink" Target="http://creatingminds.org/tools/brainstorming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reatingminds.org/tools/challenge.htm" TargetMode="External"/><Relationship Id="rId11" Type="http://schemas.openxmlformats.org/officeDocument/2006/relationships/hyperlink" Target="http://creatingminds.org/tools/provocation.htm" TargetMode="External"/><Relationship Id="rId5" Type="http://schemas.openxmlformats.org/officeDocument/2006/relationships/hyperlink" Target="http://creatingminds.org/tools/breakdown.htm" TargetMode="External"/><Relationship Id="rId10" Type="http://schemas.openxmlformats.org/officeDocument/2006/relationships/hyperlink" Target="http://creatingminds.org/tools/post_up.htm" TargetMode="External"/><Relationship Id="rId4" Type="http://schemas.openxmlformats.org/officeDocument/2006/relationships/hyperlink" Target="http://creatingminds.org/tools/brainwriting.htm" TargetMode="External"/><Relationship Id="rId9" Type="http://schemas.openxmlformats.org/officeDocument/2006/relationships/hyperlink" Target="http://creatingminds.org/tools/morphological.htm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creatingminds.org/tools/wishing.htm" TargetMode="External"/><Relationship Id="rId3" Type="http://schemas.openxmlformats.org/officeDocument/2006/relationships/hyperlink" Target="http://creatingminds.org/tools/rightbraining.htm" TargetMode="External"/><Relationship Id="rId7" Type="http://schemas.openxmlformats.org/officeDocument/2006/relationships/hyperlink" Target="http://creatingminds.org/tools/visioning.htm" TargetMode="External"/><Relationship Id="rId2" Type="http://schemas.openxmlformats.org/officeDocument/2006/relationships/hyperlink" Target="http://creatingminds.org/tools/random_words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reatingminds.org/tools/value_engineering.htm" TargetMode="External"/><Relationship Id="rId5" Type="http://schemas.openxmlformats.org/officeDocument/2006/relationships/hyperlink" Target="http://creatingminds.org/tools/six_hats.htm" TargetMode="External"/><Relationship Id="rId4" Type="http://schemas.openxmlformats.org/officeDocument/2006/relationships/hyperlink" Target="http://creatingminds.org/tools/reversal.htm" TargetMode="External"/><Relationship Id="rId9" Type="http://schemas.openxmlformats.org/officeDocument/2006/relationships/hyperlink" Target="http://creatingminds.org/tools/write_streaming.ht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google.co.uk/url?sa=i&amp;rct=j&amp;q=ideas&amp;source=images&amp;cd=&amp;cad=rja&amp;uact=8&amp;ved=0CAcQjRw&amp;url=http://www.business2community.com/strategy/10-ways-to-build-an-idea-factory-within-your-organization-0489150&amp;ei=ZMztVKylCNftaP_6gIgC&amp;psig=AFQjCNGdpf9CPvo2DqvcCAPtl3Lt0XKtNQ&amp;ust=1424956887078654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476672"/>
            <a:ext cx="5688632" cy="1728192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algn="ctr"/>
            <a:endParaRPr lang="en-GB" sz="900" dirty="0">
              <a:solidFill>
                <a:srgbClr val="3399FF"/>
              </a:solidFill>
            </a:endParaRPr>
          </a:p>
          <a:p>
            <a:pPr algn="ctr"/>
            <a:r>
              <a:rPr lang="en-GB" sz="12800" b="1" dirty="0" smtClean="0">
                <a:solidFill>
                  <a:srgbClr val="3399FF"/>
                </a:solidFill>
              </a:rPr>
              <a:t>Welsh Baccalaureate </a:t>
            </a:r>
          </a:p>
          <a:p>
            <a:pPr algn="ctr"/>
            <a:r>
              <a:rPr lang="en-GB" sz="8000" b="1" dirty="0" smtClean="0">
                <a:solidFill>
                  <a:srgbClr val="3399FF"/>
                </a:solidFill>
              </a:rPr>
              <a:t>Enterprise and Employability</a:t>
            </a:r>
          </a:p>
          <a:p>
            <a:pPr algn="ctr"/>
            <a:endParaRPr lang="en-GB" sz="3200" b="1" dirty="0">
              <a:solidFill>
                <a:srgbClr val="3399FF"/>
              </a:solidFill>
            </a:endParaRPr>
          </a:p>
          <a:p>
            <a:pPr algn="ctr"/>
            <a:r>
              <a:rPr lang="en-GB" sz="8000" b="1" dirty="0" smtClean="0">
                <a:solidFill>
                  <a:srgbClr val="3399FF"/>
                </a:solidFill>
              </a:rPr>
              <a:t>Generating ideas      </a:t>
            </a:r>
            <a:endParaRPr lang="en-GB" sz="8000" b="1" dirty="0">
              <a:solidFill>
                <a:srgbClr val="3399FF"/>
              </a:solidFill>
            </a:endParaRPr>
          </a:p>
        </p:txBody>
      </p:sp>
      <p:sp>
        <p:nvSpPr>
          <p:cNvPr id="4" name="AutoShape 2" descr="Image result for generating ideas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76" name="Picture 4" descr="http://cdn2.business2community.com/wp-content/uploads/2013/12/Generating-idea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68960"/>
            <a:ext cx="351280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Image result for ideas"/>
          <p:cNvSpPr>
            <a:spLocks noChangeAspect="1" noChangeArrowheads="1"/>
          </p:cNvSpPr>
          <p:nvPr/>
        </p:nvSpPr>
        <p:spPr bwMode="auto">
          <a:xfrm>
            <a:off x="27305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80" name="Picture 8" descr="http://cdn.business2community.com/wp-content/uploads/2013/05/A-good-idea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8880"/>
            <a:ext cx="3424895" cy="418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80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6632"/>
            <a:ext cx="8229600" cy="6408712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GB" sz="2400" b="1" dirty="0" smtClean="0"/>
              <a:t>Individual Task </a:t>
            </a:r>
          </a:p>
          <a:p>
            <a:pPr marL="109728" indent="0" algn="ctr">
              <a:buNone/>
            </a:pPr>
            <a:r>
              <a:rPr lang="en-GB" sz="2400" b="1" dirty="0" smtClean="0"/>
              <a:t>(Take one idea, complete the work sheet)</a:t>
            </a:r>
          </a:p>
          <a:p>
            <a:pPr marL="109728" indent="0">
              <a:buNone/>
            </a:pPr>
            <a:endParaRPr lang="en-GB" sz="2400" b="1" i="1" u="sng" dirty="0" smtClean="0"/>
          </a:p>
          <a:p>
            <a:pPr marL="109728" indent="0">
              <a:buNone/>
            </a:pPr>
            <a:endParaRPr lang="en-GB" sz="2400" b="1" i="1" u="sng" dirty="0"/>
          </a:p>
          <a:p>
            <a:pPr marL="109728" indent="0">
              <a:buNone/>
            </a:pPr>
            <a:endParaRPr lang="en-GB" sz="2400" b="1" i="1" u="sng" dirty="0" smtClean="0"/>
          </a:p>
          <a:p>
            <a:pPr marL="109728" indent="0">
              <a:buNone/>
            </a:pPr>
            <a:endParaRPr lang="en-GB" sz="2400" b="1" i="1" u="sng" dirty="0"/>
          </a:p>
          <a:p>
            <a:pPr marL="109728" indent="0">
              <a:buNone/>
            </a:pPr>
            <a:endParaRPr lang="en-GB" sz="2400" b="1" i="1" u="sng" dirty="0" smtClean="0"/>
          </a:p>
          <a:p>
            <a:pPr marL="109728" indent="0">
              <a:buNone/>
            </a:pPr>
            <a:endParaRPr lang="en-GB" sz="2400" b="1" i="1" u="sng" dirty="0"/>
          </a:p>
          <a:p>
            <a:pPr marL="109728" indent="0">
              <a:buNone/>
            </a:pPr>
            <a:endParaRPr lang="en-GB" sz="2400" b="1" i="1" u="sng" dirty="0" smtClean="0"/>
          </a:p>
          <a:p>
            <a:pPr marL="109728" indent="0">
              <a:buNone/>
            </a:pPr>
            <a:endParaRPr lang="en-GB" sz="2400" b="1" i="1" u="sng" dirty="0"/>
          </a:p>
          <a:p>
            <a:pPr marL="109728" indent="0">
              <a:buNone/>
            </a:pPr>
            <a:endParaRPr lang="en-GB" sz="2400" b="1" i="1" u="sng" dirty="0" smtClean="0"/>
          </a:p>
          <a:p>
            <a:pPr marL="109728" indent="0">
              <a:buNone/>
            </a:pPr>
            <a:endParaRPr lang="en-GB" sz="2400" b="1" i="1" u="sng" dirty="0"/>
          </a:p>
          <a:p>
            <a:pPr marL="109728" indent="0">
              <a:buNone/>
            </a:pPr>
            <a:endParaRPr lang="en-GB" sz="2400" b="1" i="1" u="sng" dirty="0" smtClean="0"/>
          </a:p>
          <a:p>
            <a:pPr marL="109728" indent="0">
              <a:buNone/>
            </a:pPr>
            <a:endParaRPr lang="en-GB" sz="2400" b="1" i="1" u="sng" dirty="0"/>
          </a:p>
          <a:p>
            <a:pPr marL="109728" indent="0">
              <a:buNone/>
            </a:pPr>
            <a:endParaRPr lang="en-GB" sz="2400" b="1" i="1" u="sng" dirty="0" smtClean="0"/>
          </a:p>
          <a:p>
            <a:pPr marL="109728" indent="0">
              <a:buNone/>
            </a:pPr>
            <a:endParaRPr lang="en-GB" sz="2400" b="1" i="1" u="sng" dirty="0"/>
          </a:p>
          <a:p>
            <a:pPr marL="109728" indent="0">
              <a:buNone/>
            </a:pPr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Explosion 2 6"/>
          <p:cNvSpPr/>
          <p:nvPr/>
        </p:nvSpPr>
        <p:spPr>
          <a:xfrm>
            <a:off x="323528" y="1052736"/>
            <a:ext cx="3600400" cy="223569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/>
              <a:t>Analysis</a:t>
            </a:r>
            <a:endParaRPr lang="en-GB" sz="2400" dirty="0"/>
          </a:p>
        </p:txBody>
      </p:sp>
      <p:sp>
        <p:nvSpPr>
          <p:cNvPr id="8" name="Oval Callout 7"/>
          <p:cNvSpPr/>
          <p:nvPr/>
        </p:nvSpPr>
        <p:spPr>
          <a:xfrm>
            <a:off x="2267744" y="3284984"/>
            <a:ext cx="2592288" cy="144016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Target Market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3851920" y="1829197"/>
            <a:ext cx="2592288" cy="144016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Is there a similar product on the market?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6012160" y="4725144"/>
            <a:ext cx="2592288" cy="144016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Suitable selling price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467544" y="4797152"/>
            <a:ext cx="2592288" cy="144016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Product strengths / Weaknesses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5580112" y="3068960"/>
            <a:ext cx="2592288" cy="144016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Where would you retail this product?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3203848" y="4797152"/>
            <a:ext cx="2592288" cy="144016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Design / manufacturing</a:t>
            </a:r>
          </a:p>
          <a:p>
            <a:pPr algn="ctr"/>
            <a:r>
              <a:rPr lang="en-GB" dirty="0" smtClean="0">
                <a:solidFill>
                  <a:schemeClr val="tx1"/>
                </a:solidFill>
              </a:rPr>
              <a:t>(Realistic idea)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71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709228" y="260648"/>
            <a:ext cx="8229600" cy="1143000"/>
          </a:xfrm>
        </p:spPr>
        <p:txBody>
          <a:bodyPr/>
          <a:lstStyle/>
          <a:p>
            <a:r>
              <a:rPr lang="en-GB" dirty="0" smtClean="0"/>
              <a:t>Research</a:t>
            </a:r>
            <a:endParaRPr lang="en-GB" dirty="0"/>
          </a:p>
        </p:txBody>
      </p:sp>
      <p:sp>
        <p:nvSpPr>
          <p:cNvPr id="4" name="Oval Callout 3"/>
          <p:cNvSpPr/>
          <p:nvPr/>
        </p:nvSpPr>
        <p:spPr>
          <a:xfrm>
            <a:off x="1619672" y="1124744"/>
            <a:ext cx="6408712" cy="4320480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483768" y="2204864"/>
            <a:ext cx="46805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/>
              <a:t>Additional research would take place before making a final decision on a product / idea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9496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3050" y="7937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 </a:t>
            </a:r>
            <a:r>
              <a:rPr lang="en-GB" dirty="0" smtClean="0"/>
              <a:t>Making a decision</a:t>
            </a:r>
            <a:endParaRPr lang="en-GB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25450" y="1196752"/>
            <a:ext cx="8280920" cy="4124206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09728" indent="0" algn="ctr">
              <a:buNone/>
            </a:pPr>
            <a:endParaRPr lang="en-GB" sz="2000" dirty="0"/>
          </a:p>
          <a:p>
            <a:pPr marL="109728" indent="0">
              <a:buNone/>
            </a:pPr>
            <a:r>
              <a:rPr lang="en-GB" sz="2400" b="1" i="1" u="sng" dirty="0" smtClean="0"/>
              <a:t>Group meeting / Discussion</a:t>
            </a:r>
          </a:p>
          <a:p>
            <a:pPr marL="109728" indent="0">
              <a:buNone/>
            </a:pPr>
            <a:endParaRPr lang="en-GB" sz="2400" dirty="0"/>
          </a:p>
          <a:p>
            <a:r>
              <a:rPr lang="en-GB" sz="2400" dirty="0" smtClean="0"/>
              <a:t>Pitch your idea to the class</a:t>
            </a:r>
          </a:p>
          <a:p>
            <a:endParaRPr lang="en-GB" sz="2400" dirty="0"/>
          </a:p>
          <a:p>
            <a:r>
              <a:rPr lang="en-GB" sz="2400" dirty="0" smtClean="0"/>
              <a:t>You must fight for your product to be put forward.</a:t>
            </a:r>
          </a:p>
          <a:p>
            <a:pPr marL="109728" indent="0">
              <a:buNone/>
            </a:pPr>
            <a:endParaRPr lang="en-GB" sz="2400" dirty="0"/>
          </a:p>
          <a:p>
            <a:r>
              <a:rPr lang="en-GB" sz="2400" dirty="0" smtClean="0"/>
              <a:t>Decide on one idea to put forward</a:t>
            </a:r>
          </a:p>
          <a:p>
            <a:endParaRPr lang="en-GB" sz="2400" dirty="0"/>
          </a:p>
          <a:p>
            <a:pPr marL="109728" indent="0" algn="ctr">
              <a:buNone/>
            </a:pPr>
            <a:endParaRPr lang="en-GB" sz="2000" dirty="0"/>
          </a:p>
        </p:txBody>
      </p:sp>
      <p:sp>
        <p:nvSpPr>
          <p:cNvPr id="5" name="AutoShape 2" descr="Image result for group meetings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Image result for group meetings"/>
          <p:cNvSpPr>
            <a:spLocks noChangeAspect="1" noChangeArrowheads="1"/>
          </p:cNvSpPr>
          <p:nvPr/>
        </p:nvSpPr>
        <p:spPr bwMode="auto">
          <a:xfrm>
            <a:off x="27305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174" name="Picture 6" descr="Image result for group meetin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258321"/>
            <a:ext cx="2572891" cy="195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1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0359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GB" sz="2800" dirty="0" smtClean="0"/>
          </a:p>
          <a:p>
            <a:pPr marL="109728" indent="0">
              <a:buNone/>
            </a:pPr>
            <a:endParaRPr lang="en-GB" sz="2800" dirty="0"/>
          </a:p>
          <a:p>
            <a:r>
              <a:rPr lang="en-GB" sz="2800" dirty="0"/>
              <a:t>I</a:t>
            </a:r>
            <a:r>
              <a:rPr lang="en-GB" sz="2800" dirty="0" smtClean="0"/>
              <a:t>ntroduce the final product to the class.</a:t>
            </a:r>
          </a:p>
          <a:p>
            <a:endParaRPr lang="en-GB" sz="2800" dirty="0"/>
          </a:p>
          <a:p>
            <a:r>
              <a:rPr lang="en-GB" sz="2800" dirty="0" smtClean="0"/>
              <a:t>Opportunity for pupils to ask questions relating to the products</a:t>
            </a:r>
            <a:endParaRPr lang="en-GB" sz="2800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Plenary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24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openlawlab.com/wp-content/uploads/2014/07/A-Designers-Mindsets-design-process-sketchnote-by-Margaret-Hagan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7393"/>
            <a:ext cx="7200800" cy="5460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6128" y="135509"/>
            <a:ext cx="7966312" cy="129266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Homework </a:t>
            </a:r>
          </a:p>
          <a:p>
            <a:pPr algn="ctr"/>
            <a:r>
              <a:rPr lang="en-GB" sz="2000" b="1" dirty="0" smtClean="0"/>
              <a:t>Create a mind map illustrating the skills / thoughts </a:t>
            </a:r>
          </a:p>
          <a:p>
            <a:pPr algn="ctr"/>
            <a:r>
              <a:rPr lang="en-GB" sz="2000" b="1" dirty="0"/>
              <a:t>r</a:t>
            </a:r>
            <a:r>
              <a:rPr lang="en-GB" sz="2000" b="1" dirty="0" smtClean="0"/>
              <a:t>equired to develop a product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601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692696"/>
            <a:ext cx="8928992" cy="236988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200" b="1" i="1" u="sng" dirty="0" smtClean="0"/>
              <a:t>Extra Reading </a:t>
            </a:r>
          </a:p>
          <a:p>
            <a:pPr algn="ctr"/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10 </a:t>
            </a:r>
            <a:r>
              <a:rPr lang="en-GB" sz="2800" dirty="0"/>
              <a:t>s</a:t>
            </a:r>
            <a:r>
              <a:rPr lang="en-GB" sz="2800" dirty="0" smtClean="0"/>
              <a:t>imple product ideas that made billions</a:t>
            </a:r>
          </a:p>
          <a:p>
            <a:pPr algn="ctr"/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The stories behind the ideas</a:t>
            </a:r>
            <a:endParaRPr lang="en-GB" sz="2800" dirty="0"/>
          </a:p>
        </p:txBody>
      </p:sp>
      <p:pic>
        <p:nvPicPr>
          <p:cNvPr id="10242" name="Picture 2" descr="Image result for forbes business m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85829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40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39594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GB" dirty="0" smtClean="0"/>
              <a:t>Pupils will:-</a:t>
            </a:r>
          </a:p>
          <a:p>
            <a:pPr marL="109728" indent="0">
              <a:buNone/>
            </a:pPr>
            <a:endParaRPr lang="en-GB" dirty="0"/>
          </a:p>
          <a:p>
            <a:r>
              <a:rPr lang="en-GB" dirty="0" smtClean="0"/>
              <a:t>Become familiar with the </a:t>
            </a:r>
            <a:r>
              <a:rPr lang="en-GB" dirty="0"/>
              <a:t>d</a:t>
            </a:r>
            <a:r>
              <a:rPr lang="en-GB" dirty="0" smtClean="0"/>
              <a:t>esign process</a:t>
            </a:r>
          </a:p>
          <a:p>
            <a:endParaRPr lang="en-GB" dirty="0" smtClean="0"/>
          </a:p>
          <a:p>
            <a:r>
              <a:rPr lang="en-GB" dirty="0" smtClean="0"/>
              <a:t>Generate ideas within groups</a:t>
            </a:r>
          </a:p>
          <a:p>
            <a:pPr marL="109728" indent="0">
              <a:buNone/>
            </a:pPr>
            <a:endParaRPr lang="en-GB" dirty="0" smtClean="0"/>
          </a:p>
          <a:p>
            <a:r>
              <a:rPr lang="en-GB" dirty="0" smtClean="0"/>
              <a:t>Analyse ideas and start to think about making realistic judgements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109728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 Objectives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627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1268760"/>
            <a:ext cx="7920880" cy="4032448"/>
          </a:xfrm>
          <a:ln>
            <a:solidFill>
              <a:schemeClr val="accent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109728" indent="0" algn="just">
              <a:buNone/>
            </a:pPr>
            <a:endParaRPr lang="en-GB" dirty="0" smtClean="0"/>
          </a:p>
          <a:p>
            <a:pPr marL="109728" indent="0" algn="ctr">
              <a:buNone/>
            </a:pPr>
            <a:r>
              <a:rPr lang="en-GB" b="1" u="sng" dirty="0" smtClean="0"/>
              <a:t>The design process</a:t>
            </a:r>
          </a:p>
          <a:p>
            <a:pPr marL="109728" indent="0" algn="just">
              <a:buNone/>
            </a:pPr>
            <a:endParaRPr lang="en-GB" b="1" dirty="0" smtClean="0"/>
          </a:p>
          <a:p>
            <a:pPr algn="just"/>
            <a:r>
              <a:rPr lang="en-GB" b="1" dirty="0" smtClean="0"/>
              <a:t>Read the flash cards</a:t>
            </a:r>
          </a:p>
          <a:p>
            <a:pPr marL="109728" indent="0" algn="just">
              <a:buNone/>
            </a:pPr>
            <a:r>
              <a:rPr lang="en-GB" b="1" dirty="0"/>
              <a:t> </a:t>
            </a:r>
            <a:r>
              <a:rPr lang="en-GB" b="1" dirty="0" smtClean="0"/>
              <a:t> (</a:t>
            </a:r>
            <a:r>
              <a:rPr lang="en-GB" b="1" dirty="0"/>
              <a:t>9</a:t>
            </a:r>
            <a:r>
              <a:rPr lang="en-GB" b="1" dirty="0" smtClean="0"/>
              <a:t> </a:t>
            </a:r>
            <a:r>
              <a:rPr lang="en-GB" b="1" dirty="0"/>
              <a:t>circles in total</a:t>
            </a:r>
            <a:r>
              <a:rPr lang="en-GB" b="1" dirty="0" smtClean="0"/>
              <a:t>)</a:t>
            </a:r>
          </a:p>
          <a:p>
            <a:pPr marL="109728" indent="0" algn="just">
              <a:buNone/>
            </a:pPr>
            <a:endParaRPr lang="en-GB" b="1" dirty="0" smtClean="0"/>
          </a:p>
          <a:p>
            <a:pPr algn="just"/>
            <a:r>
              <a:rPr lang="en-GB" b="1" dirty="0" smtClean="0"/>
              <a:t>Sort into order of activity</a:t>
            </a:r>
          </a:p>
          <a:p>
            <a:pPr marL="109728" indent="0" algn="just">
              <a:buNone/>
            </a:pPr>
            <a:r>
              <a:rPr lang="en-GB" dirty="0" smtClean="0"/>
              <a:t>      </a:t>
            </a:r>
          </a:p>
          <a:p>
            <a:pPr algn="just"/>
            <a:endParaRPr lang="en-GB" dirty="0" smtClean="0"/>
          </a:p>
          <a:p>
            <a:pPr marL="109728" indent="0" algn="just">
              <a:buNone/>
            </a:pPr>
            <a:endParaRPr lang="en-GB" dirty="0"/>
          </a:p>
          <a:p>
            <a:pPr marL="109728" indent="0" algn="just">
              <a:buNone/>
            </a:pPr>
            <a:endParaRPr lang="en-GB" dirty="0" smtClean="0"/>
          </a:p>
          <a:p>
            <a:pPr marL="109728" indent="0" algn="just">
              <a:buNone/>
            </a:pPr>
            <a:endParaRPr lang="en-GB" dirty="0"/>
          </a:p>
          <a:p>
            <a:pPr marL="109728" indent="0" algn="just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Starter Activity</a:t>
            </a:r>
            <a:endParaRPr lang="en-GB" dirty="0"/>
          </a:p>
        </p:txBody>
      </p:sp>
      <p:sp>
        <p:nvSpPr>
          <p:cNvPr id="4" name="AutoShape 2" descr="Image result for board games designs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11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GB" dirty="0" smtClean="0"/>
              <a:t>    </a:t>
            </a:r>
            <a:endParaRPr lang="en-GB" dirty="0"/>
          </a:p>
        </p:txBody>
      </p:sp>
      <p:sp>
        <p:nvSpPr>
          <p:cNvPr id="2" name="Oval 1"/>
          <p:cNvSpPr/>
          <p:nvPr/>
        </p:nvSpPr>
        <p:spPr>
          <a:xfrm>
            <a:off x="2505311" y="116632"/>
            <a:ext cx="1800200" cy="16561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5528853" y="148164"/>
            <a:ext cx="1800200" cy="1656184"/>
          </a:xfrm>
          <a:prstGeom prst="ellipse">
            <a:avLst/>
          </a:prstGeom>
          <a:solidFill>
            <a:srgbClr val="873A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683568" y="1052736"/>
            <a:ext cx="1800200" cy="165618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95536" y="2852936"/>
            <a:ext cx="1800200" cy="1656184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1403648" y="4581128"/>
            <a:ext cx="1800200" cy="1656184"/>
          </a:xfrm>
          <a:prstGeom prst="ellipse">
            <a:avLst/>
          </a:prstGeom>
          <a:solidFill>
            <a:srgbClr val="CCEE0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630935" y="5085184"/>
            <a:ext cx="1800200" cy="1656184"/>
          </a:xfrm>
          <a:prstGeom prst="ellipse">
            <a:avLst/>
          </a:prstGeom>
          <a:solidFill>
            <a:srgbClr val="E907A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652120" y="4653136"/>
            <a:ext cx="1800200" cy="165618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7020272" y="3140968"/>
            <a:ext cx="1800200" cy="165618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816885" y="594846"/>
            <a:ext cx="12241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Design Brief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308304" y="3784394"/>
            <a:ext cx="122413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Analysis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914256" y="5286079"/>
            <a:ext cx="122413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Research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707904" y="5728610"/>
            <a:ext cx="165618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Specification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699792" y="733346"/>
            <a:ext cx="14401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Evaluation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691680" y="5086054"/>
            <a:ext cx="12241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Design</a:t>
            </a:r>
          </a:p>
          <a:p>
            <a:pPr algn="ctr"/>
            <a:r>
              <a:rPr lang="en-GB" dirty="0" smtClean="0"/>
              <a:t>Ideas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67544" y="3429000"/>
            <a:ext cx="17281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Development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971600" y="1499811"/>
            <a:ext cx="12241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Final solution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716016" y="836712"/>
            <a:ext cx="504056" cy="0"/>
          </a:xfrm>
          <a:prstGeom prst="straightConnector1">
            <a:avLst/>
          </a:prstGeom>
          <a:ln w="76200" cmpd="tri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672458" y="2534670"/>
            <a:ext cx="1875835" cy="92333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Design Process</a:t>
            </a:r>
          </a:p>
          <a:p>
            <a:endParaRPr lang="en-GB" dirty="0"/>
          </a:p>
        </p:txBody>
      </p:sp>
      <p:sp>
        <p:nvSpPr>
          <p:cNvPr id="25" name="Oval 24"/>
          <p:cNvSpPr/>
          <p:nvPr/>
        </p:nvSpPr>
        <p:spPr>
          <a:xfrm>
            <a:off x="7171109" y="1239813"/>
            <a:ext cx="1800200" cy="1656184"/>
          </a:xfrm>
          <a:prstGeom prst="ellipse">
            <a:avLst/>
          </a:prstGeom>
          <a:solidFill>
            <a:srgbClr val="3399FF"/>
          </a:solidFill>
          <a:ln>
            <a:solidFill>
              <a:srgbClr val="3004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52320" y="1744739"/>
            <a:ext cx="130296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Generate ideas</a:t>
            </a:r>
          </a:p>
        </p:txBody>
      </p:sp>
    </p:spTree>
    <p:extLst>
      <p:ext uri="{BB962C8B-B14F-4D97-AF65-F5344CB8AC3E}">
        <p14:creationId xmlns:p14="http://schemas.microsoft.com/office/powerpoint/2010/main" val="420799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104456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GB" sz="2400" b="1" i="1" dirty="0" smtClean="0"/>
              <a:t>Look for a gap in the market, </a:t>
            </a:r>
          </a:p>
          <a:p>
            <a:pPr marL="109728" indent="0" algn="ctr">
              <a:buNone/>
            </a:pPr>
            <a:r>
              <a:rPr lang="en-GB" sz="2400" b="1" i="1" dirty="0" smtClean="0"/>
              <a:t>something you feel is missing</a:t>
            </a:r>
          </a:p>
          <a:p>
            <a:endParaRPr lang="en-GB" sz="2400" dirty="0"/>
          </a:p>
          <a:p>
            <a:r>
              <a:rPr lang="en-GB" sz="2400" dirty="0" smtClean="0"/>
              <a:t>Is there a product that would make your </a:t>
            </a:r>
            <a:r>
              <a:rPr lang="en-GB" sz="2400" dirty="0"/>
              <a:t>life easier?</a:t>
            </a:r>
          </a:p>
          <a:p>
            <a:pPr marL="109728" indent="0">
              <a:buNone/>
            </a:pPr>
            <a:endParaRPr lang="en-GB" sz="2400" dirty="0"/>
          </a:p>
          <a:p>
            <a:r>
              <a:rPr lang="en-GB" sz="2400" dirty="0" smtClean="0"/>
              <a:t>Think of personal items you use and could improve.</a:t>
            </a:r>
          </a:p>
          <a:p>
            <a:endParaRPr lang="en-GB" sz="2400" dirty="0"/>
          </a:p>
          <a:p>
            <a:r>
              <a:rPr lang="en-GB" sz="2400" dirty="0" smtClean="0"/>
              <a:t>Innovative idea to improve the future.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GB" dirty="0" smtClean="0"/>
              <a:t>Generating Ideas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419872" y="5733256"/>
            <a:ext cx="4536504" cy="64633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In groups discuss products ideas that you would like to see developed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676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Image result for apprentice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667312" y="908720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  </a:t>
            </a:r>
            <a:endParaRPr lang="en-GB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584176"/>
            <a:ext cx="365258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0"/>
          <a:stretch/>
        </p:blipFill>
        <p:spPr bwMode="auto">
          <a:xfrm>
            <a:off x="3411180" y="2780928"/>
            <a:ext cx="5429250" cy="3502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11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8183" y="332656"/>
            <a:ext cx="8136904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Tools for creating ideas</a:t>
            </a:r>
          </a:p>
          <a:p>
            <a:pPr algn="ctr"/>
            <a:r>
              <a:rPr lang="en-US" sz="2000" dirty="0"/>
              <a:t> 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hlinkClick r:id="rId2"/>
              </a:rPr>
              <a:t>Brainstorming</a:t>
            </a:r>
            <a:r>
              <a:rPr lang="en-US" sz="2000" dirty="0"/>
              <a:t>: The classic creative method for groups.</a:t>
            </a:r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3"/>
              </a:rPr>
              <a:t>Brainmapping</a:t>
            </a:r>
            <a:r>
              <a:rPr lang="en-US" sz="2000" dirty="0"/>
              <a:t>: Combining </a:t>
            </a:r>
            <a:r>
              <a:rPr lang="en-US" sz="2000" dirty="0" err="1"/>
              <a:t>brainwriting</a:t>
            </a:r>
            <a:r>
              <a:rPr lang="en-US" sz="2000" dirty="0"/>
              <a:t> and mind-mapping.</a:t>
            </a:r>
          </a:p>
          <a:p>
            <a:pPr>
              <a:buFont typeface="Arial"/>
              <a:buChar char="•"/>
            </a:pPr>
            <a:r>
              <a:rPr lang="en-US" sz="2000" dirty="0" err="1">
                <a:hlinkClick r:id="rId4"/>
              </a:rPr>
              <a:t>Brainwriting</a:t>
            </a:r>
            <a:r>
              <a:rPr lang="en-US" sz="2000" dirty="0"/>
              <a:t>: Group doodling for non-verbal stimulation.</a:t>
            </a:r>
          </a:p>
          <a:p>
            <a:pPr>
              <a:buFont typeface="Arial"/>
              <a:buChar char="•"/>
            </a:pPr>
            <a:r>
              <a:rPr lang="en-US" sz="2000" dirty="0">
                <a:hlinkClick r:id="rId5"/>
              </a:rPr>
              <a:t>Breakdown</a:t>
            </a:r>
            <a:r>
              <a:rPr lang="en-US" sz="2000" dirty="0"/>
              <a:t>: Careful decomposition to explore the whole system.</a:t>
            </a:r>
          </a:p>
          <a:p>
            <a:pPr>
              <a:buFont typeface="Arial"/>
              <a:buChar char="•"/>
            </a:pPr>
            <a:r>
              <a:rPr lang="en-US" sz="2000" dirty="0">
                <a:hlinkClick r:id="rId6"/>
              </a:rPr>
              <a:t>Challenge</a:t>
            </a:r>
            <a:r>
              <a:rPr lang="en-US" sz="2000" dirty="0"/>
              <a:t>: Challenge any part of the problem.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hlinkClick r:id="rId7"/>
              </a:rPr>
              <a:t>Lateral </a:t>
            </a:r>
            <a:r>
              <a:rPr lang="en-US" sz="2000" dirty="0">
                <a:hlinkClick r:id="rId7"/>
              </a:rPr>
              <a:t>thinking</a:t>
            </a:r>
            <a:r>
              <a:rPr lang="en-US" sz="2000" dirty="0"/>
              <a:t>: Thinking sideways to create new ideas.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hlinkClick r:id="rId8"/>
              </a:rPr>
              <a:t>Mind-mapping</a:t>
            </a:r>
            <a:r>
              <a:rPr lang="en-US" sz="2000" dirty="0"/>
              <a:t>: Hierarchical breakdown and exploration</a:t>
            </a:r>
            <a:r>
              <a:rPr lang="en-US" sz="2000" dirty="0" smtClean="0"/>
              <a:t>.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hlinkClick r:id="rId9"/>
              </a:rPr>
              <a:t>Morphological Analysis</a:t>
            </a:r>
            <a:r>
              <a:rPr lang="en-US" sz="2000" dirty="0" smtClean="0"/>
              <a:t>: Forcing combinations of attribute values.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hlinkClick r:id="rId10"/>
              </a:rPr>
              <a:t>Post-Up</a:t>
            </a:r>
            <a:r>
              <a:rPr lang="en-US" sz="2000" dirty="0" smtClean="0"/>
              <a:t>: Brainstorming with Post-It Notes.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hlinkClick r:id="rId11"/>
              </a:rPr>
              <a:t>Provocation</a:t>
            </a:r>
            <a:r>
              <a:rPr lang="en-US" sz="2000" dirty="0" smtClean="0"/>
              <a:t>: Shake up the session by going off-piste.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hlinkClick r:id="rId12"/>
              </a:rPr>
              <a:t>PSI</a:t>
            </a:r>
            <a:r>
              <a:rPr lang="en-US" sz="2000" dirty="0" smtClean="0"/>
              <a:t>: Problem + Stimulus = Idea!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hlinkClick r:id="rId13"/>
              </a:rPr>
              <a:t>Random Words</a:t>
            </a:r>
            <a:r>
              <a:rPr lang="en-US" sz="2000" dirty="0" smtClean="0"/>
              <a:t>: Using a random word as a stimulus.</a:t>
            </a:r>
          </a:p>
        </p:txBody>
      </p:sp>
    </p:spTree>
    <p:extLst>
      <p:ext uri="{BB962C8B-B14F-4D97-AF65-F5344CB8AC3E}">
        <p14:creationId xmlns:p14="http://schemas.microsoft.com/office/powerpoint/2010/main" val="2314026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028343"/>
            <a:ext cx="856895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>
                <a:hlinkClick r:id="rId2"/>
              </a:rPr>
              <a:t>Random Words</a:t>
            </a:r>
            <a:r>
              <a:rPr lang="en-US" sz="2000" dirty="0"/>
              <a:t>: Using a random word as a stimulus.</a:t>
            </a:r>
          </a:p>
          <a:p>
            <a:pPr>
              <a:buFont typeface="Arial"/>
              <a:buChar char="•"/>
            </a:pPr>
            <a:r>
              <a:rPr lang="en-US" sz="2000" dirty="0" err="1">
                <a:hlinkClick r:id="rId3"/>
              </a:rPr>
              <a:t>Rightbraining</a:t>
            </a:r>
            <a:r>
              <a:rPr lang="en-US" sz="2000" dirty="0"/>
              <a:t>: Combine incomplete doodles around the problem.</a:t>
            </a:r>
          </a:p>
          <a:p>
            <a:pPr>
              <a:buFont typeface="Arial"/>
              <a:buChar char="•"/>
            </a:pPr>
            <a:r>
              <a:rPr lang="en-US" sz="2000" dirty="0">
                <a:hlinkClick r:id="rId4"/>
              </a:rPr>
              <a:t>Reversal</a:t>
            </a:r>
            <a:r>
              <a:rPr lang="en-US" sz="2000" dirty="0"/>
              <a:t>: Looking at the problem backwards.</a:t>
            </a:r>
          </a:p>
          <a:p>
            <a:pPr>
              <a:buFont typeface="Arial"/>
              <a:buChar char="•"/>
            </a:pPr>
            <a:r>
              <a:rPr lang="en-US" sz="2000" dirty="0">
                <a:hlinkClick r:id="rId5"/>
              </a:rPr>
              <a:t>Six Thinking Hats</a:t>
            </a:r>
            <a:r>
              <a:rPr lang="en-US" sz="2000" dirty="0"/>
              <a:t>: Think comfortably in different ways about the problem.</a:t>
            </a:r>
          </a:p>
          <a:p>
            <a:pPr>
              <a:buFont typeface="Arial"/>
              <a:buChar char="•"/>
            </a:pPr>
            <a:r>
              <a:rPr lang="en-US" sz="2000" dirty="0">
                <a:hlinkClick r:id="rId6"/>
              </a:rPr>
              <a:t>Value Engineering</a:t>
            </a:r>
            <a:r>
              <a:rPr lang="en-US" sz="2000" dirty="0"/>
              <a:t>: Deep analysis to understand and innovate in areas of key value.</a:t>
            </a:r>
          </a:p>
          <a:p>
            <a:pPr>
              <a:buFont typeface="Arial"/>
              <a:buChar char="•"/>
            </a:pPr>
            <a:r>
              <a:rPr lang="en-US" sz="2000" dirty="0">
                <a:hlinkClick r:id="rId7"/>
              </a:rPr>
              <a:t>Visioning</a:t>
            </a:r>
            <a:r>
              <a:rPr lang="en-US" sz="2000" dirty="0"/>
              <a:t>: Creating a motivating view of the future.</a:t>
            </a:r>
          </a:p>
          <a:p>
            <a:pPr>
              <a:buFont typeface="Arial"/>
              <a:buChar char="•"/>
            </a:pPr>
            <a:r>
              <a:rPr lang="en-US" sz="2000" dirty="0">
                <a:hlinkClick r:id="rId8"/>
              </a:rPr>
              <a:t>Wishing</a:t>
            </a:r>
            <a:r>
              <a:rPr lang="en-US" sz="2000" dirty="0"/>
              <a:t>: State ideas as wishes to expand thinking.</a:t>
            </a:r>
          </a:p>
          <a:p>
            <a:pPr>
              <a:buFont typeface="Arial"/>
              <a:buChar char="•"/>
            </a:pPr>
            <a:r>
              <a:rPr lang="en-US" sz="2000" dirty="0">
                <a:hlinkClick r:id="rId9"/>
              </a:rPr>
              <a:t>Write streaming</a:t>
            </a:r>
            <a:r>
              <a:rPr lang="en-US" sz="2000" dirty="0"/>
              <a:t>: Write and write and write until you unblock.</a:t>
            </a:r>
          </a:p>
        </p:txBody>
      </p:sp>
    </p:spTree>
    <p:extLst>
      <p:ext uri="{BB962C8B-B14F-4D97-AF65-F5344CB8AC3E}">
        <p14:creationId xmlns:p14="http://schemas.microsoft.com/office/powerpoint/2010/main" val="758617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9922" y="116632"/>
            <a:ext cx="8229600" cy="1143000"/>
          </a:xfrm>
        </p:spPr>
        <p:txBody>
          <a:bodyPr/>
          <a:lstStyle/>
          <a:p>
            <a:r>
              <a:rPr lang="en-GB" dirty="0" smtClean="0"/>
              <a:t>  Generate ideas</a:t>
            </a:r>
            <a:endParaRPr lang="en-GB" dirty="0"/>
          </a:p>
        </p:txBody>
      </p:sp>
      <p:sp>
        <p:nvSpPr>
          <p:cNvPr id="4" name="Explosion 2 3"/>
          <p:cNvSpPr/>
          <p:nvPr/>
        </p:nvSpPr>
        <p:spPr>
          <a:xfrm>
            <a:off x="-44840" y="1268760"/>
            <a:ext cx="5688632" cy="511256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1043608" y="3229064"/>
            <a:ext cx="3079689" cy="175432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Product </a:t>
            </a:r>
          </a:p>
          <a:p>
            <a:pPr algn="ctr"/>
            <a:r>
              <a:rPr lang="en-US" sz="5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Ideas</a:t>
            </a:r>
            <a:endParaRPr lang="en-US" sz="54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61691" y="620688"/>
            <a:ext cx="4584908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In groups </a:t>
            </a:r>
          </a:p>
          <a:p>
            <a:pPr algn="ctr"/>
            <a:r>
              <a:rPr lang="en-GB" sz="3200" dirty="0" smtClean="0"/>
              <a:t>generate ideas </a:t>
            </a:r>
          </a:p>
          <a:p>
            <a:pPr algn="ctr"/>
            <a:r>
              <a:rPr lang="en-GB" sz="3200" dirty="0" smtClean="0"/>
              <a:t>for </a:t>
            </a:r>
            <a:r>
              <a:rPr lang="en-GB" sz="3200" dirty="0" smtClean="0"/>
              <a:t>a business for the </a:t>
            </a:r>
          </a:p>
          <a:p>
            <a:pPr algn="ctr"/>
            <a:r>
              <a:rPr lang="en-GB" sz="3200" dirty="0" smtClean="0"/>
              <a:t>TV show </a:t>
            </a:r>
          </a:p>
          <a:p>
            <a:pPr algn="ctr"/>
            <a:r>
              <a:rPr lang="en-GB" sz="3200" dirty="0" smtClean="0"/>
              <a:t>The Apprentice</a:t>
            </a:r>
            <a:endParaRPr lang="en-GB" sz="3200" dirty="0"/>
          </a:p>
        </p:txBody>
      </p:sp>
      <p:pic>
        <p:nvPicPr>
          <p:cNvPr id="7" name="Picture 8" descr="http://cdn.business2community.com/wp-content/uploads/2013/05/A-good-idea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804" y="3140968"/>
            <a:ext cx="3026075" cy="369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46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471</TotalTime>
  <Words>379</Words>
  <Application>Microsoft Office PowerPoint</Application>
  <PresentationFormat>On-screen Show (4:3)</PresentationFormat>
  <Paragraphs>136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Concourse</vt:lpstr>
      <vt:lpstr>PowerPoint Presentation</vt:lpstr>
      <vt:lpstr>Lesson Objectives</vt:lpstr>
      <vt:lpstr>Starter Activity</vt:lpstr>
      <vt:lpstr>    </vt:lpstr>
      <vt:lpstr>Generating Ideas </vt:lpstr>
      <vt:lpstr>PowerPoint Presentation</vt:lpstr>
      <vt:lpstr>PowerPoint Presentation</vt:lpstr>
      <vt:lpstr>PowerPoint Presentation</vt:lpstr>
      <vt:lpstr>  Generate ideas</vt:lpstr>
      <vt:lpstr>PowerPoint Presentation</vt:lpstr>
      <vt:lpstr>Research</vt:lpstr>
      <vt:lpstr> Making a decision</vt:lpstr>
      <vt:lpstr>Plenary</vt:lpstr>
      <vt:lpstr>PowerPoint Presentation</vt:lpstr>
      <vt:lpstr>PowerPoint Presentation</vt:lpstr>
    </vt:vector>
  </TitlesOfParts>
  <Company>Porthcawl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Welsh Baccalaureate Advanced</dc:title>
  <dc:creator>Sarah-Jayne James</dc:creator>
  <cp:lastModifiedBy> </cp:lastModifiedBy>
  <cp:revision>47</cp:revision>
  <dcterms:created xsi:type="dcterms:W3CDTF">2015-02-23T14:37:47Z</dcterms:created>
  <dcterms:modified xsi:type="dcterms:W3CDTF">2015-08-27T15:03:23Z</dcterms:modified>
</cp:coreProperties>
</file>